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7" r:id="rId7"/>
    <p:sldId id="281" r:id="rId8"/>
    <p:sldId id="26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107" d="100"/>
          <a:sy n="107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инструкторов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7"/>
          </c:dPt>
          <c:dPt>
            <c:idx val="2"/>
            <c:bubble3D val="0"/>
            <c:explosion val="9"/>
          </c:dPt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от 30 до 50 лет</c:v>
                </c:pt>
                <c:pt idx="2">
                  <c:v>старше 50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8415627430292"/>
          <c:y val="0.37043770298537587"/>
          <c:w val="0.30362381610376632"/>
          <c:h val="0.46435657076276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 </a:t>
            </a:r>
            <a:r>
              <a:rPr lang="ru-RU" dirty="0"/>
              <a:t>инструкторов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инструкторов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7"/>
          </c:dPt>
          <c:dPt>
            <c:idx val="2"/>
            <c:bubble3D val="0"/>
            <c:explosion val="9"/>
          </c:dPt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 специальное</c:v>
                </c:pt>
                <c:pt idx="2">
                  <c:v>студенты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19970003332993"/>
          <c:y val="0.30987552523899542"/>
          <c:w val="0.34326567881346531"/>
          <c:h val="0.494452593166847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72971602189128"/>
          <c:y val="0.10282075139799282"/>
          <c:w val="0.32911922829830503"/>
          <c:h val="0.7261909170585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83E-3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участников соревнований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16666666666666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участников соревнований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2.1875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участников соревнований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6591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66711464556506E-2"/>
                  <c:y val="-2.383159612502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Кол-во участников соревнований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51328"/>
        <c:axId val="48052864"/>
        <c:axId val="0"/>
      </c:bar3DChart>
      <c:catAx>
        <c:axId val="4805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48052864"/>
        <c:crosses val="autoZero"/>
        <c:auto val="1"/>
        <c:lblAlgn val="ctr"/>
        <c:lblOffset val="100"/>
        <c:noMultiLvlLbl val="0"/>
      </c:catAx>
      <c:valAx>
        <c:axId val="480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051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964488" cy="1584176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Спортивно-массовая работа по месту жительства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63481"/>
            <a:ext cx="975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Лидер практики –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Пашигоров</a:t>
            </a:r>
            <a:r>
              <a:rPr lang="ru-RU" sz="2800" b="1" u="sng" dirty="0" smtClean="0">
                <a:solidFill>
                  <a:srgbClr val="FF0000"/>
                </a:solidFill>
              </a:rPr>
              <a:t> Александр Владимирович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7361"/>
            <a:ext cx="3096343" cy="4406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9947"/>
            <a:ext cx="3006080" cy="4444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139" y="5140261"/>
            <a:ext cx="300608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Евгений Ловчев-лучший футболист СССР 1972 года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708920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9217024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</a:rPr>
              <a:t>Физкультурно-спортивная работа с населением города Волгодонска проводится в нескольких направлениях: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/>
              <a:t>-  Организация постоянных тренировочных занятий на дворовых площадках и в спортивных залах (или приспособленных помещениях)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- Проведение спортивных праздников, соревнований по видам спорта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- Информирование жителей о возможности реализации их «физкультурных интересов»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- Пропаганда и популяризация Всероссийского физкультурно-спортивного комплекса «Готов к труду и обороне», подготовка к выполнению испытаний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217024" cy="136815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Штат инструкторов по спорту: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348880"/>
          <a:ext cx="460851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98072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15</a:t>
            </a:r>
            <a:r>
              <a:rPr lang="ru-RU" sz="3200" b="1" dirty="0" smtClean="0"/>
              <a:t> – мужчин;        </a:t>
            </a:r>
            <a:r>
              <a:rPr lang="ru-RU" sz="3200" b="1" dirty="0" smtClean="0">
                <a:solidFill>
                  <a:srgbClr val="C00000"/>
                </a:solidFill>
              </a:rPr>
              <a:t> 7 </a:t>
            </a:r>
            <a:r>
              <a:rPr lang="ru-RU" sz="3200" b="1" dirty="0" smtClean="0"/>
              <a:t>– основные сотрудники;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r>
              <a:rPr lang="ru-RU" sz="3200" b="1" dirty="0" smtClean="0"/>
              <a:t> – женщин.         </a:t>
            </a:r>
            <a:r>
              <a:rPr lang="ru-RU" sz="3200" b="1" dirty="0" smtClean="0">
                <a:solidFill>
                  <a:srgbClr val="C00000"/>
                </a:solidFill>
              </a:rPr>
              <a:t>18</a:t>
            </a:r>
            <a:r>
              <a:rPr lang="ru-RU" sz="3200" b="1" dirty="0" smtClean="0"/>
              <a:t> – совместители.</a:t>
            </a:r>
            <a:endParaRPr lang="ru-RU" sz="32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535488" y="2492896"/>
          <a:ext cx="460851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964488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Занятия в микрорайонах проводятся по следующим видам спорта: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/>
              <a:t> Футбол</a:t>
            </a:r>
          </a:p>
          <a:p>
            <a:pPr>
              <a:buFontTx/>
              <a:buChar char="-"/>
            </a:pPr>
            <a:r>
              <a:rPr lang="ru-RU" sz="3200" b="1" dirty="0" smtClean="0"/>
              <a:t> Волейбол</a:t>
            </a:r>
          </a:p>
          <a:p>
            <a:pPr>
              <a:buFontTx/>
              <a:buChar char="-"/>
            </a:pPr>
            <a:r>
              <a:rPr lang="ru-RU" sz="3200" b="1" dirty="0" smtClean="0"/>
              <a:t> Баскетбол</a:t>
            </a:r>
          </a:p>
          <a:p>
            <a:pPr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Стритбол</a:t>
            </a:r>
            <a:endParaRPr lang="ru-RU" sz="32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Флорбол</a:t>
            </a:r>
            <a:endParaRPr lang="ru-RU" sz="32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 Лёгкая атлетика</a:t>
            </a:r>
          </a:p>
          <a:p>
            <a:pPr>
              <a:buFontTx/>
              <a:buChar char="-"/>
            </a:pPr>
            <a:r>
              <a:rPr lang="ru-RU" sz="3200" b="1" dirty="0" smtClean="0"/>
              <a:t> Пляжный волейбол</a:t>
            </a:r>
          </a:p>
          <a:p>
            <a:pPr>
              <a:buFontTx/>
              <a:buChar char="-"/>
            </a:pPr>
            <a:r>
              <a:rPr lang="ru-RU" sz="3200" b="1" dirty="0" smtClean="0"/>
              <a:t> Настольный теннис</a:t>
            </a:r>
          </a:p>
          <a:p>
            <a:pPr>
              <a:buFontTx/>
              <a:buChar char="-"/>
            </a:pPr>
            <a:r>
              <a:rPr lang="ru-RU" sz="3200" b="1" dirty="0" smtClean="0"/>
              <a:t> Плавание</a:t>
            </a:r>
          </a:p>
          <a:p>
            <a:pPr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Воркаут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10" name="Рисунок 9" descr="IMG_6127-09-08-17-12-31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b="34250"/>
          <a:stretch>
            <a:fillRect/>
          </a:stretch>
        </p:blipFill>
        <p:spPr>
          <a:xfrm rot="21255369">
            <a:off x="3397006" y="1624919"/>
            <a:ext cx="2929266" cy="2567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7168-09-08-17-12-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437112"/>
            <a:ext cx="330858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5803-09-08-17-12-31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6012160" y="2348880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-21175" y="-2"/>
            <a:ext cx="975338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"/>
            <a:ext cx="5832648" cy="1556791"/>
          </a:xfrm>
          <a:solidFill>
            <a:schemeClr val="bg1">
              <a:alpha val="46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Открытие спортивных площадок для выполнения нормативов ГТО</a:t>
            </a:r>
          </a:p>
          <a:p>
            <a:pPr algn="ctr">
              <a:buNone/>
            </a:pPr>
            <a:endParaRPr lang="ru-RU" sz="4000" b="1" dirty="0" smtClean="0"/>
          </a:p>
          <a:p>
            <a:pPr algn="just"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3" name="Рисунок 12" descr="20160828_165026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01063" y="1268760"/>
            <a:ext cx="2832314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00927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6108" r="6860"/>
          <a:stretch>
            <a:fillRect/>
          </a:stretch>
        </p:blipFill>
        <p:spPr>
          <a:xfrm>
            <a:off x="3275856" y="1268760"/>
            <a:ext cx="2752971" cy="2173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6889" y="3214266"/>
            <a:ext cx="4363103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5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latin typeface="+mj-lt"/>
                <a:ea typeface="+mj-ea"/>
                <a:cs typeface="+mj-cs"/>
              </a:rPr>
              <a:t>Сумма затрат – </a:t>
            </a:r>
            <a:r>
              <a:rPr lang="ru-RU" sz="45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1 100,0</a:t>
            </a:r>
            <a:r>
              <a:rPr lang="ru-RU" sz="4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500" b="1" dirty="0" smtClean="0">
                <a:latin typeface="+mj-lt"/>
                <a:ea typeface="+mj-ea"/>
                <a:cs typeface="+mj-cs"/>
              </a:rPr>
              <a:t>тыс.руб.</a:t>
            </a:r>
            <a:endParaRPr lang="ru-RU" sz="45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C:\Users\1\Desktop\площадки\площадки\Горького 155а\Горького 155а.jpg"/>
          <p:cNvPicPr/>
          <p:nvPr/>
        </p:nvPicPr>
        <p:blipFill>
          <a:blip r:embed="rId5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940152" y="4365104"/>
            <a:ext cx="3386712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5688124" y="3563846"/>
            <a:ext cx="3890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C00000"/>
                </a:solidFill>
              </a:rPr>
              <a:t>Многофункциональная спортивная площадка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9936" y="4365104"/>
            <a:ext cx="18809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err="1"/>
              <a:t>ул.Горького</a:t>
            </a:r>
            <a:r>
              <a:rPr lang="ru-RU" dirty="0"/>
              <a:t>, 155в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1340" y="6151488"/>
            <a:ext cx="3024336" cy="6463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Сумма затрат из областного бюджета – 2 500,0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pic>
        <p:nvPicPr>
          <p:cNvPr id="11" name="Рисунок 10" descr="C:\Users\1\Desktop\площадкиии\площадки\королева 3\Фото-0315.jpg"/>
          <p:cNvPicPr/>
          <p:nvPr/>
        </p:nvPicPr>
        <p:blipFill>
          <a:blip r:embed="rId6" cstate="print">
            <a:lum bright="-10000" contrast="10000"/>
          </a:blip>
          <a:srcRect b="47271"/>
          <a:stretch>
            <a:fillRect/>
          </a:stretch>
        </p:blipFill>
        <p:spPr bwMode="auto">
          <a:xfrm>
            <a:off x="136889" y="4401121"/>
            <a:ext cx="2994951" cy="2196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48263" y="4014907"/>
            <a:ext cx="2766580" cy="92333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Многофункциональная спортивная </a:t>
            </a:r>
            <a:r>
              <a:rPr lang="ru-RU" b="1" dirty="0" smtClean="0">
                <a:solidFill>
                  <a:schemeClr val="accent2"/>
                </a:solidFill>
              </a:rPr>
              <a:t>площадка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ул.Королёва</a:t>
            </a:r>
            <a:r>
              <a:rPr lang="ru-RU" dirty="0"/>
              <a:t>,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889" y="6180156"/>
            <a:ext cx="2994951" cy="646331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</a:rPr>
              <a:t>Сумма затрат – </a:t>
            </a:r>
            <a:r>
              <a:rPr lang="ru-RU" b="1" dirty="0">
                <a:solidFill>
                  <a:srgbClr val="C00000"/>
                </a:solidFill>
              </a:rPr>
              <a:t>2 000,0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тыс.руб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49" y="-99392"/>
            <a:ext cx="2669856" cy="19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991947" cy="20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61683"/>
            <a:ext cx="2790026" cy="19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88" y="5085184"/>
            <a:ext cx="2775115" cy="197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836712"/>
            <a:ext cx="8208912" cy="602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9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Частичный текущий ремонт спортивных площадок в 2021 году: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Частичная замена и ремонт сетки-заграждения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Покраска металлоконструкций и нанесение разметки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Монтаж кронштейнов для крепления сетки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Укрепление арматурой баскетбольных колец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Установка информационных щитов</a:t>
            </a: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Общая сумма, потраченная на ремонт –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100000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noProof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2478" y="44624"/>
            <a:ext cx="8388424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9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Спортивные мероприятия, проводимые в микрорайонах в 2020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atin typeface="+mj-lt"/>
                <a:ea typeface="+mj-ea"/>
                <a:cs typeface="+mj-cs"/>
              </a:rPr>
              <a:t>Годовой план – </a:t>
            </a:r>
            <a:r>
              <a:rPr lang="ru-RU" sz="36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200</a:t>
            </a:r>
            <a:r>
              <a:rPr lang="ru-RU" sz="3600" b="1" noProof="0" dirty="0" smtClean="0">
                <a:latin typeface="+mj-lt"/>
                <a:ea typeface="+mj-ea"/>
                <a:cs typeface="+mj-cs"/>
              </a:rPr>
              <a:t> мероприятий.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Проведено за 12 мес. –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200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 мероприятий.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atin typeface="+mj-lt"/>
                <a:ea typeface="+mj-ea"/>
                <a:cs typeface="+mj-cs"/>
              </a:rPr>
              <a:t>Охват участников – </a:t>
            </a:r>
            <a:r>
              <a:rPr lang="ru-RU" sz="36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6960</a:t>
            </a:r>
            <a:r>
              <a:rPr lang="ru-RU" sz="3600" b="1" noProof="0" dirty="0" smtClean="0">
                <a:latin typeface="+mj-lt"/>
                <a:ea typeface="+mj-ea"/>
                <a:cs typeface="+mj-cs"/>
              </a:rPr>
              <a:t> человек.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650136"/>
            <a:ext cx="4053210" cy="271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27577"/>
            <a:ext cx="3989535" cy="26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199692"/>
            <a:ext cx="8712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Коллектив </a:t>
            </a:r>
            <a:r>
              <a:rPr lang="ru-RU" sz="2800" b="1" dirty="0" err="1" smtClean="0">
                <a:solidFill>
                  <a:schemeClr val="accent2"/>
                </a:solidFill>
              </a:rPr>
              <a:t>спортинструкторов</a:t>
            </a:r>
            <a:r>
              <a:rPr lang="ru-RU" sz="2800" b="1" dirty="0" smtClean="0">
                <a:solidFill>
                  <a:schemeClr val="accent2"/>
                </a:solidFill>
              </a:rPr>
              <a:t>, 2020 год.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340768"/>
            <a:ext cx="89644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noProof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26207737"/>
              </p:ext>
            </p:extLst>
          </p:nvPr>
        </p:nvGraphicFramePr>
        <p:xfrm>
          <a:off x="251520" y="928398"/>
          <a:ext cx="3744416" cy="300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136" y="9740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</a:rPr>
              <a:t>Охват участников спортивно-массовых мероприятий,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</a:rPr>
              <a:t> проводимых в микрорайонах 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690" y="112952"/>
            <a:ext cx="426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Численность населения систематически занимающихся физической культурой и спортом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62" y="1124744"/>
            <a:ext cx="3852703" cy="252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2" y="4437112"/>
            <a:ext cx="2932184" cy="24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672" y="411394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Физкультурно-спортивные группы в микрорайонах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85908"/>
            <a:ext cx="3669447" cy="26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rt_klub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753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9269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Необходимые условия для улучшения качества работы по месту жительства: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772817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400" b="1" dirty="0" smtClean="0"/>
              <a:t>Укрепление и обновление материально-технической базы</a:t>
            </a:r>
          </a:p>
          <a:p>
            <a:pPr>
              <a:buFontTx/>
              <a:buChar char="-"/>
            </a:pPr>
            <a:endParaRPr lang="ru-RU" sz="3400" b="1" dirty="0" smtClean="0"/>
          </a:p>
          <a:p>
            <a:pPr>
              <a:buFontTx/>
              <a:buChar char="-"/>
            </a:pPr>
            <a:r>
              <a:rPr lang="ru-RU" sz="3400" b="1" dirty="0" smtClean="0"/>
              <a:t>Финансирование обслуживания и текущего ремонта спортивных площадок</a:t>
            </a:r>
          </a:p>
          <a:p>
            <a:pPr>
              <a:buFontTx/>
              <a:buChar char="-"/>
            </a:pPr>
            <a:endParaRPr lang="ru-RU" sz="3400" b="1" dirty="0" smtClean="0"/>
          </a:p>
          <a:p>
            <a:pPr>
              <a:buFontTx/>
              <a:buChar char="-"/>
            </a:pPr>
            <a:r>
              <a:rPr lang="ru-RU" sz="3400" b="1" dirty="0" smtClean="0"/>
              <a:t>Повышение заработной платы инструкторов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253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Спортивно-массовая работа по месту жительства </vt:lpstr>
      <vt:lpstr>Физкультурно-спортивная работа с населением города Волгодонска проводится в нескольких направлениях:  -  Организация постоянных тренировочных занятий на дворовых площадках и в спортивных залах (или приспособленных помещениях)  - Проведение спортивных праздников, соревнований по видам спорта  - Информирование жителей о возможности реализации их «физкультурных интересов»  - Пропаганда и популяризация Всероссийского физкультурно-спортивного комплекса «Готов к труду и обороне», подготовка к выполнению испытаний  </vt:lpstr>
      <vt:lpstr>Штат инструкторов по спорту:     </vt:lpstr>
      <vt:lpstr>Занятия в микрорайонах проводятся по следующим видам спорта:     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Необходимые условия для улучшения качества работы по месту жительства: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</dc:creator>
  <cp:lastModifiedBy>Владимир</cp:lastModifiedBy>
  <cp:revision>64</cp:revision>
  <dcterms:created xsi:type="dcterms:W3CDTF">2017-08-21T06:55:38Z</dcterms:created>
  <dcterms:modified xsi:type="dcterms:W3CDTF">2021-07-08T11:54:30Z</dcterms:modified>
</cp:coreProperties>
</file>